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77" r:id="rId2"/>
    <p:sldId id="257" r:id="rId3"/>
    <p:sldId id="452" r:id="rId4"/>
    <p:sldId id="381" r:id="rId5"/>
    <p:sldId id="384" r:id="rId6"/>
    <p:sldId id="395" r:id="rId7"/>
    <p:sldId id="392" r:id="rId8"/>
    <p:sldId id="393" r:id="rId9"/>
    <p:sldId id="401" r:id="rId10"/>
    <p:sldId id="434" r:id="rId11"/>
    <p:sldId id="435" r:id="rId12"/>
    <p:sldId id="454" r:id="rId13"/>
    <p:sldId id="468" r:id="rId14"/>
    <p:sldId id="470" r:id="rId15"/>
    <p:sldId id="471" r:id="rId16"/>
    <p:sldId id="472" r:id="rId17"/>
    <p:sldId id="474" r:id="rId18"/>
    <p:sldId id="475" r:id="rId19"/>
    <p:sldId id="476" r:id="rId20"/>
    <p:sldId id="477" r:id="rId21"/>
    <p:sldId id="478" r:id="rId22"/>
    <p:sldId id="473" r:id="rId23"/>
    <p:sldId id="466" r:id="rId24"/>
    <p:sldId id="485" r:id="rId25"/>
    <p:sldId id="486" r:id="rId26"/>
    <p:sldId id="484" r:id="rId27"/>
    <p:sldId id="483" r:id="rId28"/>
    <p:sldId id="480" r:id="rId29"/>
    <p:sldId id="479" r:id="rId30"/>
    <p:sldId id="481" r:id="rId31"/>
    <p:sldId id="550" r:id="rId32"/>
    <p:sldId id="496" r:id="rId33"/>
    <p:sldId id="494" r:id="rId34"/>
    <p:sldId id="503" r:id="rId35"/>
    <p:sldId id="504" r:id="rId36"/>
    <p:sldId id="505" r:id="rId37"/>
    <p:sldId id="506" r:id="rId38"/>
    <p:sldId id="508" r:id="rId39"/>
    <p:sldId id="509" r:id="rId40"/>
    <p:sldId id="507" r:id="rId41"/>
    <p:sldId id="459" r:id="rId42"/>
    <p:sldId id="510" r:id="rId43"/>
    <p:sldId id="514" r:id="rId44"/>
    <p:sldId id="551" r:id="rId45"/>
    <p:sldId id="552" r:id="rId46"/>
    <p:sldId id="553" r:id="rId47"/>
    <p:sldId id="549" r:id="rId48"/>
    <p:sldId id="460" r:id="rId49"/>
    <p:sldId id="554" r:id="rId50"/>
    <p:sldId id="519" r:id="rId51"/>
    <p:sldId id="520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461" r:id="rId61"/>
    <p:sldId id="530" r:id="rId62"/>
    <p:sldId id="531" r:id="rId63"/>
    <p:sldId id="462" r:id="rId64"/>
    <p:sldId id="532" r:id="rId65"/>
    <p:sldId id="463" r:id="rId66"/>
    <p:sldId id="533" r:id="rId67"/>
    <p:sldId id="534" r:id="rId68"/>
    <p:sldId id="535" r:id="rId69"/>
    <p:sldId id="536" r:id="rId70"/>
    <p:sldId id="537" r:id="rId71"/>
    <p:sldId id="538" r:id="rId72"/>
    <p:sldId id="541" r:id="rId73"/>
    <p:sldId id="539" r:id="rId74"/>
    <p:sldId id="540" r:id="rId75"/>
    <p:sldId id="543" r:id="rId76"/>
    <p:sldId id="542" r:id="rId77"/>
    <p:sldId id="544" r:id="rId78"/>
    <p:sldId id="545" r:id="rId79"/>
    <p:sldId id="547" r:id="rId80"/>
    <p:sldId id="453" r:id="rId81"/>
    <p:sldId id="267" r:id="rId82"/>
    <p:sldId id="455" r:id="rId83"/>
    <p:sldId id="488" r:id="rId84"/>
    <p:sldId id="487" r:id="rId85"/>
    <p:sldId id="489" r:id="rId86"/>
    <p:sldId id="490" r:id="rId87"/>
    <p:sldId id="491" r:id="rId88"/>
    <p:sldId id="498" r:id="rId89"/>
    <p:sldId id="497" r:id="rId90"/>
    <p:sldId id="499" r:id="rId91"/>
    <p:sldId id="500" r:id="rId92"/>
    <p:sldId id="501" r:id="rId93"/>
    <p:sldId id="50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</p14:sldIdLst>
        </p14:section>
        <p14:section name="Previous lecture reminders" id="{FC4004CD-F4EF-46BA-BCA4-C872EA6A6BA2}">
          <p14:sldIdLst>
            <p14:sldId id="384"/>
            <p14:sldId id="395"/>
            <p14:sldId id="392"/>
            <p14:sldId id="393"/>
            <p14:sldId id="401"/>
            <p14:sldId id="434"/>
            <p14:sldId id="435"/>
          </p14:sldIdLst>
        </p14:section>
        <p14:section name="I.1. Limits of standard autoencoders" id="{C9B72821-6F33-43EE-A63E-321ECD9D3F53}">
          <p14:sldIdLst>
            <p14:sldId id="454"/>
            <p14:sldId id="468"/>
            <p14:sldId id="470"/>
            <p14:sldId id="471"/>
            <p14:sldId id="472"/>
            <p14:sldId id="474"/>
            <p14:sldId id="475"/>
            <p14:sldId id="476"/>
            <p14:sldId id="477"/>
            <p14:sldId id="478"/>
            <p14:sldId id="473"/>
            <p14:sldId id="466"/>
            <p14:sldId id="485"/>
            <p14:sldId id="486"/>
          </p14:sldIdLst>
        </p14:section>
        <p14:section name="I.2. Adding more diversity with KL" id="{11A44536-CB39-435E-9D06-73C7991B9908}">
          <p14:sldIdLst>
            <p14:sldId id="484"/>
            <p14:sldId id="483"/>
            <p14:sldId id="480"/>
            <p14:sldId id="479"/>
            <p14:sldId id="481"/>
            <p14:sldId id="550"/>
          </p14:sldIdLst>
        </p14:section>
        <p14:section name="I.3. A quick word on KL" id="{FA9DE321-56F9-4CD8-AE6E-A3818EE7F2D9}">
          <p14:sldIdLst>
            <p14:sldId id="496"/>
          </p14:sldIdLst>
        </p14:section>
        <p14:section name="I.3. A quick word on JS" id="{85871C86-7350-4C93-B594-DD9609595588}">
          <p14:sldIdLst>
            <p14:sldId id="494"/>
          </p14:sldIdLst>
        </p14:section>
        <p14:section name="I.5. Minimization loss" id="{47974A54-D201-439D-A7E3-56D425DBB661}">
          <p14:sldIdLst>
            <p14:sldId id="503"/>
            <p14:sldId id="504"/>
            <p14:sldId id="505"/>
            <p14:sldId id="506"/>
            <p14:sldId id="508"/>
            <p14:sldId id="509"/>
            <p14:sldId id="507"/>
          </p14:sldIdLst>
        </p14:section>
        <p14:section name="I.6. Variational Autoencoders implementation" id="{12A7E976-C8EB-4AAE-AFB8-9C56F85448C3}">
          <p14:sldIdLst>
            <p14:sldId id="459"/>
            <p14:sldId id="510"/>
            <p14:sldId id="514"/>
            <p14:sldId id="551"/>
            <p14:sldId id="552"/>
            <p14:sldId id="553"/>
            <p14:sldId id="549"/>
          </p14:sldIdLst>
        </p14:section>
        <p14:section name="II.1. From VAE to GANs" id="{500CE6DE-A6CD-4D8A-BFB2-2587099675FD}">
          <p14:sldIdLst>
            <p14:sldId id="460"/>
            <p14:sldId id="554"/>
          </p14:sldIdLst>
        </p14:section>
        <p14:section name="II.2. GAN structure" id="{58483394-FD43-487F-A99C-250F899988A8}">
          <p14:sldIdLst>
            <p14:sldId id="519"/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II.3. GAN implementation (discriminator)" id="{DCF193CE-3E0B-44EB-A76B-4B491EB7C3A7}">
          <p14:sldIdLst>
            <p14:sldId id="461"/>
            <p14:sldId id="530"/>
            <p14:sldId id="531"/>
          </p14:sldIdLst>
        </p14:section>
        <p14:section name="II.4. GAN implementation (generator)" id="{47DFA10E-837E-46C2-BBD4-1DFA3778B2BE}">
          <p14:sldIdLst>
            <p14:sldId id="462"/>
            <p14:sldId id="532"/>
          </p14:sldIdLst>
        </p14:section>
        <p14:section name="II.5. GAN training procedure" id="{591591C1-4B9B-4F48-BFB0-FD5D0AD11DD7}">
          <p14:sldIdLst>
            <p14:sldId id="463"/>
            <p14:sldId id="533"/>
            <p14:sldId id="534"/>
            <p14:sldId id="535"/>
            <p14:sldId id="536"/>
            <p14:sldId id="537"/>
            <p14:sldId id="538"/>
            <p14:sldId id="541"/>
            <p14:sldId id="539"/>
          </p14:sldIdLst>
        </p14:section>
        <p14:section name="II.6. Training practices" id="{3A15BD35-CA99-40D1-8ADF-2CE827D3DB69}">
          <p14:sldIdLst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Conclusion" id="{F32771D1-00C9-468B-921F-57B3DD4A3A9C}">
          <p14:sldIdLst>
            <p14:sldId id="453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A mathematical motivation behind using KL as regularization" id="{9D2D51DC-FEE7-419F-9A80-CC20ABB53C83}">
          <p14:sldIdLst>
            <p14:sldId id="455"/>
            <p14:sldId id="488"/>
            <p14:sldId id="487"/>
            <p14:sldId id="489"/>
            <p14:sldId id="490"/>
            <p14:sldId id="491"/>
            <p14:sldId id="498"/>
            <p14:sldId id="497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6292" autoAdjust="0"/>
  </p:normalViewPr>
  <p:slideViewPr>
    <p:cSldViewPr snapToGrid="0">
      <p:cViewPr varScale="1">
        <p:scale>
          <a:sx n="125" d="100"/>
          <a:sy n="125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1901625-541C-4B0A-AE9B-23A3825A82E5}"/>
    <pc:docChg chg="modSld">
      <pc:chgData name="Matthieu De Mari" userId="dfb708c9-d8dc-439f-9a3b-c772bf4a311c" providerId="ADAL" clId="{A1901625-541C-4B0A-AE9B-23A3825A82E5}" dt="2023-02-26T10:45:04.027" v="10" actId="20577"/>
      <pc:docMkLst>
        <pc:docMk/>
      </pc:docMkLst>
      <pc:sldChg chg="modSp mod">
        <pc:chgData name="Matthieu De Mari" userId="dfb708c9-d8dc-439f-9a3b-c772bf4a311c" providerId="ADAL" clId="{A1901625-541C-4B0A-AE9B-23A3825A82E5}" dt="2023-02-26T10:43:51.740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A1901625-541C-4B0A-AE9B-23A3825A82E5}" dt="2023-02-26T10:43:51.740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A1901625-541C-4B0A-AE9B-23A3825A82E5}" dt="2023-02-26T10:44:16.784" v="9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A1901625-541C-4B0A-AE9B-23A3825A82E5}" dt="2023-02-26T10:44:16.784" v="9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A1901625-541C-4B0A-AE9B-23A3825A82E5}" dt="2023-02-26T10:43:49.082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1901625-541C-4B0A-AE9B-23A3825A82E5}" dt="2023-02-26T10:43:49.082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1901625-541C-4B0A-AE9B-23A3825A82E5}" dt="2023-02-26T10:43:53.806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A1901625-541C-4B0A-AE9B-23A3825A82E5}" dt="2023-02-26T10:43:53.806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modSp">
        <pc:chgData name="Matthieu De Mari" userId="dfb708c9-d8dc-439f-9a3b-c772bf4a311c" providerId="ADAL" clId="{A1901625-541C-4B0A-AE9B-23A3825A82E5}" dt="2023-02-26T10:45:04.027" v="10" actId="20577"/>
        <pc:sldMkLst>
          <pc:docMk/>
          <pc:sldMk cId="1838509733" sldId="498"/>
        </pc:sldMkLst>
        <pc:spChg chg="mod">
          <ac:chgData name="Matthieu De Mari" userId="dfb708c9-d8dc-439f-9a3b-c772bf4a311c" providerId="ADAL" clId="{A1901625-541C-4B0A-AE9B-23A3825A82E5}" dt="2023-02-26T10:45:04.027" v="10" actId="20577"/>
          <ac:spMkLst>
            <pc:docMk/>
            <pc:sldMk cId="1838509733" sldId="498"/>
            <ac:spMk id="3" creationId="{6A3EEDF5-92FE-4F55-8C6D-C9C79C3679A4}"/>
          </ac:spMkLst>
        </pc:spChg>
      </pc:sldChg>
    </pc:docChg>
  </pc:docChgLst>
  <pc:docChgLst>
    <pc:chgData name="Matthieu De Mari" userId="dfb708c9-d8dc-439f-9a3b-c772bf4a311c" providerId="ADAL" clId="{0C7E298B-89B4-48FB-B260-81B000B81513}"/>
    <pc:docChg chg="custSel modSld">
      <pc:chgData name="Matthieu De Mari" userId="dfb708c9-d8dc-439f-9a3b-c772bf4a311c" providerId="ADAL" clId="{0C7E298B-89B4-48FB-B260-81B000B81513}" dt="2023-03-28T02:05:45.703" v="72" actId="113"/>
      <pc:docMkLst>
        <pc:docMk/>
      </pc:docMkLst>
      <pc:sldChg chg="modSp mod">
        <pc:chgData name="Matthieu De Mari" userId="dfb708c9-d8dc-439f-9a3b-c772bf4a311c" providerId="ADAL" clId="{0C7E298B-89B4-48FB-B260-81B000B81513}" dt="2023-03-28T02:01:28.944" v="27" actId="20577"/>
        <pc:sldMkLst>
          <pc:docMk/>
          <pc:sldMk cId="3208835860" sldId="454"/>
        </pc:sldMkLst>
        <pc:spChg chg="mod">
          <ac:chgData name="Matthieu De Mari" userId="dfb708c9-d8dc-439f-9a3b-c772bf4a311c" providerId="ADAL" clId="{0C7E298B-89B4-48FB-B260-81B000B81513}" dt="2023-03-28T02:01:28.944" v="27" actId="20577"/>
          <ac:spMkLst>
            <pc:docMk/>
            <pc:sldMk cId="3208835860" sldId="454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C7E298B-89B4-48FB-B260-81B000B81513}" dt="2023-03-23T12:22:50.149" v="7" actId="122"/>
        <pc:sldMkLst>
          <pc:docMk/>
          <pc:sldMk cId="2108348331" sldId="460"/>
        </pc:sldMkLst>
        <pc:spChg chg="mod">
          <ac:chgData name="Matthieu De Mari" userId="dfb708c9-d8dc-439f-9a3b-c772bf4a311c" providerId="ADAL" clId="{0C7E298B-89B4-48FB-B260-81B000B81513}" dt="2023-03-23T12:22:50.149" v="7" actId="122"/>
          <ac:spMkLst>
            <pc:docMk/>
            <pc:sldMk cId="2108348331" sldId="460"/>
            <ac:spMk id="3" creationId="{0F6E54CD-F16D-492C-9D0C-C9D0D7F3B4BF}"/>
          </ac:spMkLst>
        </pc:spChg>
      </pc:sldChg>
      <pc:sldChg chg="modSp mod">
        <pc:chgData name="Matthieu De Mari" userId="dfb708c9-d8dc-439f-9a3b-c772bf4a311c" providerId="ADAL" clId="{0C7E298B-89B4-48FB-B260-81B000B81513}" dt="2023-03-28T02:05:24.994" v="71" actId="27636"/>
        <pc:sldMkLst>
          <pc:docMk/>
          <pc:sldMk cId="3002730626" sldId="544"/>
        </pc:sldMkLst>
        <pc:spChg chg="mod">
          <ac:chgData name="Matthieu De Mari" userId="dfb708c9-d8dc-439f-9a3b-c772bf4a311c" providerId="ADAL" clId="{0C7E298B-89B4-48FB-B260-81B000B81513}" dt="2023-03-28T02:05:24.994" v="71" actId="27636"/>
          <ac:spMkLst>
            <pc:docMk/>
            <pc:sldMk cId="3002730626" sldId="544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0C7E298B-89B4-48FB-B260-81B000B81513}" dt="2023-03-28T02:05:45.703" v="72" actId="113"/>
        <pc:sldMkLst>
          <pc:docMk/>
          <pc:sldMk cId="1267671913" sldId="547"/>
        </pc:sldMkLst>
        <pc:spChg chg="mod">
          <ac:chgData name="Matthieu De Mari" userId="dfb708c9-d8dc-439f-9a3b-c772bf4a311c" providerId="ADAL" clId="{0C7E298B-89B4-48FB-B260-81B000B81513}" dt="2023-03-28T02:05:45.703" v="72" actId="113"/>
          <ac:spMkLst>
            <pc:docMk/>
            <pc:sldMk cId="1267671913" sldId="547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0C7E298B-89B4-48FB-B260-81B000B81513}" dt="2023-03-28T02:02:51.883" v="28" actId="113"/>
        <pc:sldMkLst>
          <pc:docMk/>
          <pc:sldMk cId="1985250490" sldId="549"/>
        </pc:sldMkLst>
        <pc:spChg chg="mod">
          <ac:chgData name="Matthieu De Mari" userId="dfb708c9-d8dc-439f-9a3b-c772bf4a311c" providerId="ADAL" clId="{0C7E298B-89B4-48FB-B260-81B000B81513}" dt="2023-03-28T02:02:51.883" v="28" actId="113"/>
          <ac:spMkLst>
            <pc:docMk/>
            <pc:sldMk cId="1985250490" sldId="549"/>
            <ac:spMk id="3" creationId="{83E2033F-8E0F-46EE-9E74-6D07FF26C456}"/>
          </ac:spMkLst>
        </pc:spChg>
      </pc:sldChg>
    </pc:docChg>
  </pc:docChgLst>
  <pc:docChgLst>
    <pc:chgData name="Matthieu De Mari" userId="dfb708c9-d8dc-439f-9a3b-c772bf4a311c" providerId="ADAL" clId="{082FF495-F3BA-4326-93D3-C7E554013160}"/>
    <pc:docChg chg="custSel mod addSld modSld modMainMaster modSection">
      <pc:chgData name="Matthieu De Mari" userId="dfb708c9-d8dc-439f-9a3b-c772bf4a311c" providerId="ADAL" clId="{082FF495-F3BA-4326-93D3-C7E554013160}" dt="2022-10-31T05:56:32.541" v="376" actId="20577"/>
      <pc:docMkLst>
        <pc:docMk/>
      </pc:docMkLst>
      <pc:sldChg chg="modSp mod">
        <pc:chgData name="Matthieu De Mari" userId="dfb708c9-d8dc-439f-9a3b-c772bf4a311c" providerId="ADAL" clId="{082FF495-F3BA-4326-93D3-C7E554013160}" dt="2022-10-31T05:55:12.960" v="37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82FF495-F3BA-4326-93D3-C7E554013160}" dt="2022-10-31T05:55:12.960" v="37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082FF495-F3BA-4326-93D3-C7E554013160}" dt="2022-10-31T05:47:05.613" v="81"/>
        <pc:sldMkLst>
          <pc:docMk/>
          <pc:sldMk cId="4291187709" sldId="384"/>
        </pc:sldMkLst>
        <pc:spChg chg="mod">
          <ac:chgData name="Matthieu De Mari" userId="dfb708c9-d8dc-439f-9a3b-c772bf4a311c" providerId="ADAL" clId="{082FF495-F3BA-4326-93D3-C7E554013160}" dt="2022-10-31T05:46:48.032" v="72" actId="20577"/>
          <ac:spMkLst>
            <pc:docMk/>
            <pc:sldMk cId="4291187709" sldId="384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5.613" v="81"/>
          <ac:picMkLst>
            <pc:docMk/>
            <pc:sldMk cId="4291187709" sldId="384"/>
            <ac:picMk id="4" creationId="{DC6859B4-69B4-BB05-BA4E-8733D590317B}"/>
          </ac:picMkLst>
        </pc:picChg>
        <pc:picChg chg="del">
          <ac:chgData name="Matthieu De Mari" userId="dfb708c9-d8dc-439f-9a3b-c772bf4a311c" providerId="ADAL" clId="{082FF495-F3BA-4326-93D3-C7E554013160}" dt="2022-10-31T05:47:05.270" v="80" actId="478"/>
          <ac:picMkLst>
            <pc:docMk/>
            <pc:sldMk cId="4291187709" sldId="384"/>
            <ac:picMk id="6" creationId="{5E8F50E0-1C70-457F-BFFC-350D1393CFB8}"/>
          </ac:picMkLst>
        </pc:picChg>
      </pc:sldChg>
      <pc:sldChg chg="modSp mod">
        <pc:chgData name="Matthieu De Mari" userId="dfb708c9-d8dc-439f-9a3b-c772bf4a311c" providerId="ADAL" clId="{082FF495-F3BA-4326-93D3-C7E554013160}" dt="2022-10-31T05:47:02.742" v="79" actId="14100"/>
        <pc:sldMkLst>
          <pc:docMk/>
          <pc:sldMk cId="397851960" sldId="392"/>
        </pc:sldMkLst>
        <pc:spChg chg="mod">
          <ac:chgData name="Matthieu De Mari" userId="dfb708c9-d8dc-439f-9a3b-c772bf4a311c" providerId="ADAL" clId="{082FF495-F3BA-4326-93D3-C7E554013160}" dt="2022-10-31T05:46:59.211" v="78" actId="27636"/>
          <ac:spMkLst>
            <pc:docMk/>
            <pc:sldMk cId="397851960" sldId="392"/>
            <ac:spMk id="3" creationId="{665EA97C-6E45-450C-85D1-8C371F99A46E}"/>
          </ac:spMkLst>
        </pc:spChg>
        <pc:picChg chg="mod">
          <ac:chgData name="Matthieu De Mari" userId="dfb708c9-d8dc-439f-9a3b-c772bf4a311c" providerId="ADAL" clId="{082FF495-F3BA-4326-93D3-C7E554013160}" dt="2022-10-31T05:47:02.742" v="79" actId="14100"/>
          <ac:picMkLst>
            <pc:docMk/>
            <pc:sldMk cId="397851960" sldId="392"/>
            <ac:picMk id="5" creationId="{F68666C6-175A-4C92-B843-D22B82979007}"/>
          </ac:picMkLst>
        </pc:picChg>
      </pc:sldChg>
      <pc:sldChg chg="addSp delSp modSp mod">
        <pc:chgData name="Matthieu De Mari" userId="dfb708c9-d8dc-439f-9a3b-c772bf4a311c" providerId="ADAL" clId="{082FF495-F3BA-4326-93D3-C7E554013160}" dt="2022-10-31T05:56:32.541" v="376" actId="20577"/>
        <pc:sldMkLst>
          <pc:docMk/>
          <pc:sldMk cId="3170898328" sldId="393"/>
        </pc:sldMkLst>
        <pc:spChg chg="mod">
          <ac:chgData name="Matthieu De Mari" userId="dfb708c9-d8dc-439f-9a3b-c772bf4a311c" providerId="ADAL" clId="{082FF495-F3BA-4326-93D3-C7E554013160}" dt="2022-10-31T05:56:32.541" v="376" actId="20577"/>
          <ac:spMkLst>
            <pc:docMk/>
            <pc:sldMk cId="3170898328" sldId="393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9.470" v="83"/>
          <ac:picMkLst>
            <pc:docMk/>
            <pc:sldMk cId="3170898328" sldId="393"/>
            <ac:picMk id="4" creationId="{B7F36AB8-8E4C-BF44-026A-5F5C0FD9E9D8}"/>
          </ac:picMkLst>
        </pc:picChg>
        <pc:picChg chg="del">
          <ac:chgData name="Matthieu De Mari" userId="dfb708c9-d8dc-439f-9a3b-c772bf4a311c" providerId="ADAL" clId="{082FF495-F3BA-4326-93D3-C7E554013160}" dt="2022-10-31T05:47:09.083" v="82" actId="478"/>
          <ac:picMkLst>
            <pc:docMk/>
            <pc:sldMk cId="3170898328" sldId="393"/>
            <ac:picMk id="5" creationId="{98C8048F-537A-449B-8B0F-DDD0EEF143F2}"/>
          </ac:picMkLst>
        </pc:picChg>
      </pc:sldChg>
      <pc:sldChg chg="modSp mod">
        <pc:chgData name="Matthieu De Mari" userId="dfb708c9-d8dc-439f-9a3b-c772bf4a311c" providerId="ADAL" clId="{082FF495-F3BA-4326-93D3-C7E554013160}" dt="2022-10-31T05:47:36.783" v="87" actId="20577"/>
        <pc:sldMkLst>
          <pc:docMk/>
          <pc:sldMk cId="3653075394" sldId="477"/>
        </pc:sldMkLst>
        <pc:spChg chg="mod">
          <ac:chgData name="Matthieu De Mari" userId="dfb708c9-d8dc-439f-9a3b-c772bf4a311c" providerId="ADAL" clId="{082FF495-F3BA-4326-93D3-C7E554013160}" dt="2022-10-31T05:47:36.783" v="87" actId="20577"/>
          <ac:spMkLst>
            <pc:docMk/>
            <pc:sldMk cId="3653075394" sldId="477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33.295" v="85" actId="20577"/>
        <pc:sldMkLst>
          <pc:docMk/>
          <pc:sldMk cId="3746029768" sldId="478"/>
        </pc:sldMkLst>
        <pc:spChg chg="mod">
          <ac:chgData name="Matthieu De Mari" userId="dfb708c9-d8dc-439f-9a3b-c772bf4a311c" providerId="ADAL" clId="{082FF495-F3BA-4326-93D3-C7E554013160}" dt="2022-10-31T05:47:33.295" v="85" actId="20577"/>
          <ac:spMkLst>
            <pc:docMk/>
            <pc:sldMk cId="3746029768" sldId="478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50.831" v="89" actId="20577"/>
        <pc:sldMkLst>
          <pc:docMk/>
          <pc:sldMk cId="1336429773" sldId="486"/>
        </pc:sldMkLst>
        <pc:spChg chg="mod">
          <ac:chgData name="Matthieu De Mari" userId="dfb708c9-d8dc-439f-9a3b-c772bf4a311c" providerId="ADAL" clId="{082FF495-F3BA-4326-93D3-C7E554013160}" dt="2022-10-31T05:47:50.831" v="89" actId="20577"/>
          <ac:spMkLst>
            <pc:docMk/>
            <pc:sldMk cId="1336429773" sldId="486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8:23.208" v="90" actId="20577"/>
        <pc:sldMkLst>
          <pc:docMk/>
          <pc:sldMk cId="3589236507" sldId="505"/>
        </pc:sldMkLst>
        <pc:spChg chg="mod">
          <ac:chgData name="Matthieu De Mari" userId="dfb708c9-d8dc-439f-9a3b-c772bf4a311c" providerId="ADAL" clId="{082FF495-F3BA-4326-93D3-C7E554013160}" dt="2022-10-31T05:48:23.208" v="90" actId="20577"/>
          <ac:spMkLst>
            <pc:docMk/>
            <pc:sldMk cId="3589236507" sldId="505"/>
            <ac:spMk id="3" creationId="{2E806842-74CE-4D0F-AD4E-47DACE805BB0}"/>
          </ac:spMkLst>
        </pc:spChg>
      </pc:sldChg>
      <pc:sldChg chg="modSp mod">
        <pc:chgData name="Matthieu De Mari" userId="dfb708c9-d8dc-439f-9a3b-c772bf4a311c" providerId="ADAL" clId="{082FF495-F3BA-4326-93D3-C7E554013160}" dt="2022-10-31T05:49:13.825" v="102" actId="20577"/>
        <pc:sldMkLst>
          <pc:docMk/>
          <pc:sldMk cId="3795708337" sldId="514"/>
        </pc:sldMkLst>
        <pc:spChg chg="mod">
          <ac:chgData name="Matthieu De Mari" userId="dfb708c9-d8dc-439f-9a3b-c772bf4a311c" providerId="ADAL" clId="{082FF495-F3BA-4326-93D3-C7E554013160}" dt="2022-10-31T05:49:13.825" v="102" actId="20577"/>
          <ac:spMkLst>
            <pc:docMk/>
            <pc:sldMk cId="3795708337" sldId="514"/>
            <ac:spMk id="3" creationId="{83E2033F-8E0F-46EE-9E74-6D07FF26C456}"/>
          </ac:spMkLst>
        </pc:spChg>
      </pc:sldChg>
      <pc:sldChg chg="modSp mod">
        <pc:chgData name="Matthieu De Mari" userId="dfb708c9-d8dc-439f-9a3b-c772bf4a311c" providerId="ADAL" clId="{082FF495-F3BA-4326-93D3-C7E554013160}" dt="2022-10-31T05:49:03.845" v="99" actId="20577"/>
        <pc:sldMkLst>
          <pc:docMk/>
          <pc:sldMk cId="1985250490" sldId="549"/>
        </pc:sldMkLst>
        <pc:spChg chg="mod">
          <ac:chgData name="Matthieu De Mari" userId="dfb708c9-d8dc-439f-9a3b-c772bf4a311c" providerId="ADAL" clId="{082FF495-F3BA-4326-93D3-C7E554013160}" dt="2022-10-31T05:49:03.845" v="99" actId="20577"/>
          <ac:spMkLst>
            <pc:docMk/>
            <pc:sldMk cId="1985250490" sldId="549"/>
            <ac:spMk id="3" creationId="{83E2033F-8E0F-46EE-9E74-6D07FF26C456}"/>
          </ac:spMkLst>
        </pc:spChg>
      </pc:sldChg>
      <pc:sldChg chg="addSp delSp modSp add mod modClrScheme chgLayout">
        <pc:chgData name="Matthieu De Mari" userId="dfb708c9-d8dc-439f-9a3b-c772bf4a311c" providerId="ADAL" clId="{082FF495-F3BA-4326-93D3-C7E554013160}" dt="2022-10-31T05:54:20.184" v="372" actId="1076"/>
        <pc:sldMkLst>
          <pc:docMk/>
          <pc:sldMk cId="1138975236" sldId="554"/>
        </pc:sldMkLst>
        <pc:spChg chg="mod ord">
          <ac:chgData name="Matthieu De Mari" userId="dfb708c9-d8dc-439f-9a3b-c772bf4a311c" providerId="ADAL" clId="{082FF495-F3BA-4326-93D3-C7E554013160}" dt="2022-10-31T05:50:11.166" v="108" actId="700"/>
          <ac:spMkLst>
            <pc:docMk/>
            <pc:sldMk cId="1138975236" sldId="554"/>
            <ac:spMk id="2" creationId="{68053B4D-4832-40E5-9E7F-B094BFFF1A04}"/>
          </ac:spMkLst>
        </pc:spChg>
        <pc:spChg chg="del">
          <ac:chgData name="Matthieu De Mari" userId="dfb708c9-d8dc-439f-9a3b-c772bf4a311c" providerId="ADAL" clId="{082FF495-F3BA-4326-93D3-C7E554013160}" dt="2022-10-31T05:50:03.049" v="104" actId="478"/>
          <ac:spMkLst>
            <pc:docMk/>
            <pc:sldMk cId="1138975236" sldId="554"/>
            <ac:spMk id="3" creationId="{0F6E54CD-F16D-492C-9D0C-C9D0D7F3B4BF}"/>
          </ac:spMkLst>
        </pc:spChg>
        <pc:spChg chg="del">
          <ac:chgData name="Matthieu De Mari" userId="dfb708c9-d8dc-439f-9a3b-c772bf4a311c" providerId="ADAL" clId="{082FF495-F3BA-4326-93D3-C7E554013160}" dt="2022-10-31T05:50:04.945" v="105" actId="478"/>
          <ac:spMkLst>
            <pc:docMk/>
            <pc:sldMk cId="1138975236" sldId="554"/>
            <ac:spMk id="4" creationId="{2DED7B9A-4D05-42E4-B273-E7B86DAEC2C8}"/>
          </ac:spMkLst>
        </pc:spChg>
        <pc:spChg chg="add del mod">
          <ac:chgData name="Matthieu De Mari" userId="dfb708c9-d8dc-439f-9a3b-c772bf4a311c" providerId="ADAL" clId="{082FF495-F3BA-4326-93D3-C7E554013160}" dt="2022-10-31T05:50:07.055" v="107" actId="478"/>
          <ac:spMkLst>
            <pc:docMk/>
            <pc:sldMk cId="1138975236" sldId="554"/>
            <ac:spMk id="6" creationId="{BC63F6E3-DBE8-F031-604A-D18344440C32}"/>
          </ac:spMkLst>
        </pc:spChg>
        <pc:spChg chg="add del mod">
          <ac:chgData name="Matthieu De Mari" userId="dfb708c9-d8dc-439f-9a3b-c772bf4a311c" providerId="ADAL" clId="{082FF495-F3BA-4326-93D3-C7E554013160}" dt="2022-10-31T05:50:05.695" v="106" actId="478"/>
          <ac:spMkLst>
            <pc:docMk/>
            <pc:sldMk cId="1138975236" sldId="554"/>
            <ac:spMk id="8" creationId="{AC7E7859-C65D-5A94-6EFF-B4BA53FE7517}"/>
          </ac:spMkLst>
        </pc:spChg>
        <pc:spChg chg="add del mod ord">
          <ac:chgData name="Matthieu De Mari" userId="dfb708c9-d8dc-439f-9a3b-c772bf4a311c" providerId="ADAL" clId="{082FF495-F3BA-4326-93D3-C7E554013160}" dt="2022-10-31T05:53:02.082" v="361" actId="478"/>
          <ac:spMkLst>
            <pc:docMk/>
            <pc:sldMk cId="1138975236" sldId="554"/>
            <ac:spMk id="9" creationId="{3B1687E8-57DA-DA08-3875-4B7ED444139A}"/>
          </ac:spMkLst>
        </pc:spChg>
        <pc:spChg chg="add del mod ord">
          <ac:chgData name="Matthieu De Mari" userId="dfb708c9-d8dc-439f-9a3b-c772bf4a311c" providerId="ADAL" clId="{082FF495-F3BA-4326-93D3-C7E554013160}" dt="2022-10-31T05:50:32.527" v="121" actId="1032"/>
          <ac:spMkLst>
            <pc:docMk/>
            <pc:sldMk cId="1138975236" sldId="554"/>
            <ac:spMk id="10" creationId="{9FABFD0F-06B2-B2C8-ADAA-ECB8E85E12D2}"/>
          </ac:spMkLst>
        </pc:spChg>
        <pc:spChg chg="add del mod ord">
          <ac:chgData name="Matthieu De Mari" userId="dfb708c9-d8dc-439f-9a3b-c772bf4a311c" providerId="ADAL" clId="{082FF495-F3BA-4326-93D3-C7E554013160}" dt="2022-10-31T05:53:06.157" v="364" actId="478"/>
          <ac:spMkLst>
            <pc:docMk/>
            <pc:sldMk cId="1138975236" sldId="554"/>
            <ac:spMk id="11" creationId="{E55DCF6B-E2C3-46B8-EAB0-E10E6AE7162B}"/>
          </ac:spMkLst>
        </pc:spChg>
        <pc:spChg chg="add del mod ord">
          <ac:chgData name="Matthieu De Mari" userId="dfb708c9-d8dc-439f-9a3b-c772bf4a311c" providerId="ADAL" clId="{082FF495-F3BA-4326-93D3-C7E554013160}" dt="2022-10-31T05:51:55.655" v="194"/>
          <ac:spMkLst>
            <pc:docMk/>
            <pc:sldMk cId="1138975236" sldId="554"/>
            <ac:spMk id="12" creationId="{AAC789F1-17EA-1560-33E2-00017E3832CF}"/>
          </ac:spMkLst>
        </pc:spChg>
        <pc:spChg chg="add del mod">
          <ac:chgData name="Matthieu De Mari" userId="dfb708c9-d8dc-439f-9a3b-c772bf4a311c" providerId="ADAL" clId="{082FF495-F3BA-4326-93D3-C7E554013160}" dt="2022-10-31T05:52:59.956" v="359" actId="478"/>
          <ac:spMkLst>
            <pc:docMk/>
            <pc:sldMk cId="1138975236" sldId="554"/>
            <ac:spMk id="16" creationId="{252AC5FC-A100-56C7-FADA-203712DFA7A7}"/>
          </ac:spMkLst>
        </pc:spChg>
        <pc:spChg chg="add del mod">
          <ac:chgData name="Matthieu De Mari" userId="dfb708c9-d8dc-439f-9a3b-c772bf4a311c" providerId="ADAL" clId="{082FF495-F3BA-4326-93D3-C7E554013160}" dt="2022-10-31T05:53:03.800" v="363" actId="478"/>
          <ac:spMkLst>
            <pc:docMk/>
            <pc:sldMk cId="1138975236" sldId="554"/>
            <ac:spMk id="18" creationId="{3FE2C380-8DB7-79D3-BD57-E70855992F25}"/>
          </ac:spMkLst>
        </pc:spChg>
        <pc:spChg chg="add del mod">
          <ac:chgData name="Matthieu De Mari" userId="dfb708c9-d8dc-439f-9a3b-c772bf4a311c" providerId="ADAL" clId="{082FF495-F3BA-4326-93D3-C7E554013160}" dt="2022-10-31T05:53:02.765" v="362" actId="478"/>
          <ac:spMkLst>
            <pc:docMk/>
            <pc:sldMk cId="1138975236" sldId="554"/>
            <ac:spMk id="20" creationId="{2EE4F42C-5D98-4CD4-8EE8-E1B9E4FB40E2}"/>
          </ac:spMkLst>
        </pc:spChg>
        <pc:spChg chg="add del mod">
          <ac:chgData name="Matthieu De Mari" userId="dfb708c9-d8dc-439f-9a3b-c772bf4a311c" providerId="ADAL" clId="{082FF495-F3BA-4326-93D3-C7E554013160}" dt="2022-10-31T05:53:07.291" v="365" actId="478"/>
          <ac:spMkLst>
            <pc:docMk/>
            <pc:sldMk cId="1138975236" sldId="554"/>
            <ac:spMk id="22" creationId="{31350A4A-E738-B081-5F92-D79D30BFBE1A}"/>
          </ac:spMkLst>
        </pc:spChg>
        <pc:graphicFrameChg chg="add del mod modGraphic">
          <ac:chgData name="Matthieu De Mari" userId="dfb708c9-d8dc-439f-9a3b-c772bf4a311c" providerId="ADAL" clId="{082FF495-F3BA-4326-93D3-C7E554013160}" dt="2022-10-31T05:53:01.560" v="360" actId="478"/>
          <ac:graphicFrameMkLst>
            <pc:docMk/>
            <pc:sldMk cId="1138975236" sldId="554"/>
            <ac:graphicFrameMk id="13" creationId="{663AF71A-23BE-C71D-A52A-3B23E39AC62F}"/>
          </ac:graphicFrameMkLst>
        </pc:graphicFrameChg>
        <pc:graphicFrameChg chg="add del mod">
          <ac:chgData name="Matthieu De Mari" userId="dfb708c9-d8dc-439f-9a3b-c772bf4a311c" providerId="ADAL" clId="{082FF495-F3BA-4326-93D3-C7E554013160}" dt="2022-10-31T05:52:58.712" v="358" actId="478"/>
          <ac:graphicFrameMkLst>
            <pc:docMk/>
            <pc:sldMk cId="1138975236" sldId="554"/>
            <ac:graphicFrameMk id="14" creationId="{C1151AB0-1BAE-76CD-A7F6-7018EA188439}"/>
          </ac:graphicFrameMkLst>
        </pc:graphicFrameChg>
        <pc:picChg chg="add mod">
          <ac:chgData name="Matthieu De Mari" userId="dfb708c9-d8dc-439f-9a3b-c772bf4a311c" providerId="ADAL" clId="{082FF495-F3BA-4326-93D3-C7E554013160}" dt="2022-10-31T05:54:20.184" v="372" actId="1076"/>
          <ac:picMkLst>
            <pc:docMk/>
            <pc:sldMk cId="1138975236" sldId="554"/>
            <ac:picMk id="24" creationId="{AFCAFB9F-B8DB-287C-D193-F7C09B4A01B0}"/>
          </ac:picMkLst>
        </pc:picChg>
      </pc:sldChg>
      <pc:sldMasterChg chg="addSp mod">
        <pc:chgData name="Matthieu De Mari" userId="dfb708c9-d8dc-439f-9a3b-c772bf4a311c" providerId="ADAL" clId="{082FF495-F3BA-4326-93D3-C7E554013160}" dt="2022-10-31T05:46:06.020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9" creationId="{B39E7B1C-EA76-8321-B574-B74D436BA93E}"/>
          </ac:spMkLst>
        </pc:spChg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10" creationId="{85BFDF2A-0397-6485-2360-FF9F96CD14EA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E7B1C-EA76-8321-B574-B74D436BA9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FDF2A-0397-6485-2360-FF9F96CD14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5JT16flZwM&amp;list=PLBUMAYA6kvGU8Cgqh709o5SUvo-zHGTxr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www.youtube.com/watch?v=uaaqyVS9-rM&amp;t=1182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W10-S2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(Deconvolution layer):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dirty="0"/>
              <a:t> (also commonly referred to as </a:t>
            </a:r>
            <a:r>
              <a:rPr lang="en-US" b="1" dirty="0">
                <a:solidFill>
                  <a:srgbClr val="00B050"/>
                </a:solidFill>
              </a:rPr>
              <a:t>Transposed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, or </a:t>
            </a:r>
            <a:r>
              <a:rPr lang="en-US" b="1" dirty="0">
                <a:solidFill>
                  <a:srgbClr val="00B050"/>
                </a:solidFill>
              </a:rPr>
              <a:t>Fractionally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) </a:t>
            </a:r>
            <a:r>
              <a:rPr lang="en-US" b="1" dirty="0"/>
              <a:t>layer</a:t>
            </a:r>
            <a:r>
              <a:rPr lang="en-US" dirty="0"/>
              <a:t> is used to </a:t>
            </a:r>
            <a:r>
              <a:rPr lang="en-US" b="1" dirty="0" err="1"/>
              <a:t>upsample</a:t>
            </a:r>
            <a:r>
              <a:rPr lang="en-US" dirty="0"/>
              <a:t> </a:t>
            </a:r>
            <a:r>
              <a:rPr lang="en-US" b="1" dirty="0"/>
              <a:t>the input feature map </a:t>
            </a:r>
            <a:r>
              <a:rPr lang="en-US" dirty="0"/>
              <a:t>to a </a:t>
            </a:r>
            <a:r>
              <a:rPr lang="en-US" b="1" dirty="0"/>
              <a:t>desired output feature</a:t>
            </a:r>
            <a:r>
              <a:rPr lang="en-US" dirty="0"/>
              <a:t> map using </a:t>
            </a:r>
            <a:r>
              <a:rPr lang="en-US" b="1" dirty="0"/>
              <a:t>some learnable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Works as a convolution, multiply input with kernel elements but copy output in multiple locations to </a:t>
            </a:r>
            <a:r>
              <a:rPr lang="en-US" dirty="0" err="1"/>
              <a:t>upsample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B25D0-F585-41C3-BA57-08644B32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" y="4768118"/>
            <a:ext cx="10917294" cy="2089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8C2DD-1A6E-4C04-96C4-29EA672B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268980"/>
            <a:ext cx="4736841" cy="17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6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Deconvolution layers are trainable layers, which allow to </a:t>
            </a:r>
            <a:r>
              <a:rPr lang="en-US" dirty="0" err="1"/>
              <a:t>upsample</a:t>
            </a:r>
            <a:r>
              <a:rPr lang="en-US" dirty="0"/>
              <a:t> an input (as opposed to </a:t>
            </a:r>
            <a:r>
              <a:rPr lang="en-US" dirty="0" err="1"/>
              <a:t>downsampling</a:t>
            </a:r>
            <a:r>
              <a:rPr lang="en-US" dirty="0"/>
              <a:t> Convolution layers).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easily implemented on </a:t>
            </a:r>
            <a:r>
              <a:rPr lang="en-US" dirty="0" err="1"/>
              <a:t>PyTorch</a:t>
            </a:r>
            <a:r>
              <a:rPr lang="en-US" dirty="0"/>
              <a:t>, using the </a:t>
            </a:r>
            <a:r>
              <a:rPr lang="en-US" b="1" dirty="0" err="1"/>
              <a:t>ConvTranspose</a:t>
            </a:r>
            <a:r>
              <a:rPr lang="en-US" dirty="0"/>
              <a:t> types of layers (exists in 1D, 2D, and n-D if needed).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B045-C451-4905-872B-4CD5F1F6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6462" r="75833" b="31897"/>
          <a:stretch/>
        </p:blipFill>
        <p:spPr>
          <a:xfrm>
            <a:off x="6346092" y="1539631"/>
            <a:ext cx="5361354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Encoders in “Vanilla” autoencoders take an input and output a </a:t>
            </a:r>
            <a:r>
              <a:rPr lang="en-US" b="1" dirty="0"/>
              <a:t>fixed single value</a:t>
            </a:r>
            <a:r>
              <a:rPr lang="en-US" dirty="0"/>
              <a:t> for each encoding dimension of the latent representation.</a:t>
            </a:r>
          </a:p>
          <a:p>
            <a:r>
              <a:rPr lang="en-US" dirty="0"/>
              <a:t> The decoder network then subsequently takes these values and attempts to recreate the original input.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CB99-247A-4E71-9B97-8F9EE756E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/>
          <a:lstStyle/>
          <a:p>
            <a:r>
              <a:rPr lang="en-US" dirty="0"/>
              <a:t>A variational autoencoder (VAE) provides a </a:t>
            </a:r>
            <a:r>
              <a:rPr lang="en-US" b="1" dirty="0"/>
              <a:t>probabilistic</a:t>
            </a:r>
            <a:r>
              <a:rPr lang="en-US" dirty="0"/>
              <a:t> manner for describing an observation in latent space.</a:t>
            </a:r>
          </a:p>
          <a:p>
            <a:r>
              <a:rPr lang="en-US" dirty="0"/>
              <a:t>Thus, rather than building an encoder which outputs a single value to describe each latent state attribute, we will formulate our encoder to describe a</a:t>
            </a:r>
            <a:r>
              <a:rPr lang="en-US" b="1" dirty="0"/>
              <a:t> probability distribution for each latent attribute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3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6A26A-B2FA-4AB8-9ABA-2CF7228F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806"/>
            <a:ext cx="10515600" cy="54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06A-262D-48CC-AF71-D1A5D862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97464" y="1736109"/>
            <a:ext cx="12107515" cy="49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Variational 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variational autoencoder</a:t>
            </a:r>
            <a:r>
              <a:rPr lang="en-GB" dirty="0"/>
              <a:t> fulfils the same job as a standard autoencoder but attempts to learn</a:t>
            </a:r>
          </a:p>
          <a:p>
            <a:r>
              <a:rPr lang="en-GB" dirty="0"/>
              <a:t>how to represent inputs into,</a:t>
            </a:r>
          </a:p>
          <a:p>
            <a:r>
              <a:rPr lang="en-GB" dirty="0"/>
              <a:t>and how to reconstruct outputs from a </a:t>
            </a:r>
            <a:r>
              <a:rPr lang="en-GB" b="1" dirty="0"/>
              <a:t>probabilistic latent space/representation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A928-5FC1-4185-AA6A-8914C5DD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3474-D743-4788-8E0D-8C618F21A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Decoder (as before)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for VAEs, the encoder model is sometimes referred to as the </a:t>
            </a:r>
            <a:r>
              <a:rPr lang="en-US" b="1" dirty="0"/>
              <a:t>recognition model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Whereas the decoder model is sometimes referred to as the </a:t>
            </a:r>
            <a:r>
              <a:rPr lang="en-US" b="1" dirty="0"/>
              <a:t>generative model</a:t>
            </a:r>
            <a:r>
              <a:rPr lang="en-US" dirty="0"/>
              <a:t>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GB" b="1" dirty="0"/>
                  <a:t>Probabilistic latent representation in bottleneck layer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There is a slight change in the way we formulate our latent representation of the features.</a:t>
                </a:r>
              </a:p>
              <a:p>
                <a:pPr marL="0" indent="0">
                  <a:buNone/>
                </a:pPr>
                <a:r>
                  <a:rPr lang="en-GB" b="1" dirty="0"/>
                  <a:t>Each value of the feature vector is assumed to follow from a normal distribution represented with its own set of (mean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, std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2058" r="-24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 startAt="2"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Right before the decoder phase, we then </a:t>
            </a:r>
            <a:r>
              <a:rPr lang="en-GB" b="1" dirty="0"/>
              <a:t>sample</a:t>
            </a:r>
            <a:r>
              <a:rPr lang="en-GB" dirty="0"/>
              <a:t> </a:t>
            </a:r>
            <a:r>
              <a:rPr lang="en-GB" b="1" dirty="0"/>
              <a:t>a latent vector from the distributions</a:t>
            </a:r>
            <a:r>
              <a:rPr lang="en-GB" dirty="0"/>
              <a:t> we have identified.</a:t>
            </a:r>
          </a:p>
          <a:p>
            <a:pPr marL="0" indent="0">
              <a:buNone/>
            </a:pPr>
            <a:r>
              <a:rPr lang="en-GB" dirty="0"/>
              <a:t>This vector is then used for reconstruction in the decoder.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1C62C-016F-4F63-A9A5-64559062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1646"/>
          <a:stretch/>
        </p:blipFill>
        <p:spPr>
          <a:xfrm>
            <a:off x="81808" y="390770"/>
            <a:ext cx="11742869" cy="49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84558-02D8-4ABF-AABF-717C6C09951C}"/>
              </a:ext>
            </a:extLst>
          </p:cNvPr>
          <p:cNvSpPr txBox="1"/>
          <p:nvPr/>
        </p:nvSpPr>
        <p:spPr>
          <a:xfrm>
            <a:off x="461108" y="5711336"/>
            <a:ext cx="11363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note: </a:t>
            </a:r>
            <a:r>
              <a:rPr lang="en-US" sz="2800" dirty="0"/>
              <a:t>this means that two forward passes of the same image could have different latent vectors and reconstructed images.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345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A95C2-26E7-4292-9457-421401AC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14"/>
            <a:ext cx="10707948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>
            <a:off x="6096000" y="2509935"/>
            <a:ext cx="2114938" cy="330303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1E970-05B6-4793-A58A-A23F2F8D5B44}"/>
              </a:ext>
            </a:extLst>
          </p:cNvPr>
          <p:cNvSpPr/>
          <p:nvPr/>
        </p:nvSpPr>
        <p:spPr>
          <a:xfrm>
            <a:off x="9150220" y="2503715"/>
            <a:ext cx="2853729" cy="3303036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68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 flipH="1">
            <a:off x="8210937" y="2509935"/>
            <a:ext cx="1520891" cy="3303036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2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will have two effects</a:t>
            </a:r>
          </a:p>
          <a:p>
            <a:r>
              <a:rPr lang="en-US" dirty="0"/>
              <a:t>The decoder will have to </a:t>
            </a:r>
            <a:r>
              <a:rPr lang="en-US" b="1" dirty="0"/>
              <a:t>work harder </a:t>
            </a:r>
            <a:r>
              <a:rPr lang="en-US" dirty="0"/>
              <a:t>to reconstruct images as the latent vector could be different for two forward passes (</a:t>
            </a:r>
            <a:r>
              <a:rPr lang="en-US" dirty="0" err="1"/>
              <a:t>SkipGram</a:t>
            </a:r>
            <a:r>
              <a:rPr lang="en-US" dirty="0"/>
              <a:t> vs. </a:t>
            </a:r>
            <a:r>
              <a:rPr lang="en-US" dirty="0" err="1"/>
              <a:t>CBoW</a:t>
            </a:r>
            <a:r>
              <a:rPr lang="en-US" dirty="0"/>
              <a:t> effect?)</a:t>
            </a:r>
          </a:p>
          <a:p>
            <a:r>
              <a:rPr lang="en-US" dirty="0"/>
              <a:t>The space for latent vectors will be used </a:t>
            </a:r>
            <a:r>
              <a:rPr lang="en-US" b="1" dirty="0"/>
              <a:t>more uniformly </a:t>
            </a:r>
            <a:r>
              <a:rPr lang="en-US" dirty="0"/>
              <a:t>(which could mean less compression on the encoder side?)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5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0174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Another effect is that</a:t>
            </a:r>
          </a:p>
          <a:p>
            <a:r>
              <a:rPr lang="en-US" dirty="0"/>
              <a:t>For any sampling of the latent distributions, we are expecting our decoder model to be able to accurately reconstruct an image.</a:t>
            </a:r>
          </a:p>
          <a:p>
            <a:r>
              <a:rPr lang="en-US" dirty="0"/>
              <a:t>Thus, values which are nearby to one another in latent space should correspond with very similar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69335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0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the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techniques</a:t>
            </a:r>
            <a:r>
              <a:rPr lang="en-GB" dirty="0">
                <a:solidFill>
                  <a:schemeClr val="accent3"/>
                </a:solidFill>
              </a:rPr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More importantly, this also means that any random noise vector, used as an input for the decoder, has more chances of producing an output which looks relevant.</a:t>
            </a:r>
          </a:p>
          <a:p>
            <a:r>
              <a:rPr lang="en-US" b="1" dirty="0"/>
              <a:t>We could therefore get a Neural Network, which could generate valid images out of any noise vector, shall we extract the decoder.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94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020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KL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 err="1"/>
                  <a:t>Kullback</a:t>
                </a:r>
                <a:r>
                  <a:rPr lang="en-US" b="1" dirty="0"/>
                  <a:t>–</a:t>
                </a:r>
                <a:r>
                  <a:rPr lang="en-US" b="1" dirty="0" err="1"/>
                  <a:t>Leibler</a:t>
                </a:r>
                <a:r>
                  <a:rPr lang="en-US" b="1" dirty="0"/>
                  <a:t>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KL divergence</a:t>
                </a:r>
                <a:r>
                  <a:rPr lang="en-US" dirty="0"/>
                  <a:t>, in short) is a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Simple, but not symmetrical!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b="1" dirty="0"/>
              </a:p>
              <a:p>
                <a:r>
                  <a:rPr lang="en-GB" b="1" dirty="0"/>
                  <a:t>Finding a good distribution q that matches p, then requires to minimize the KL divergence.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6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Jensen-Shannon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(extra - </a:t>
                </a:r>
                <a:r>
                  <a:rPr lang="en-US" b="1" dirty="0">
                    <a:solidFill>
                      <a:srgbClr val="00B050"/>
                    </a:solidFill>
                  </a:rPr>
                  <a:t>JS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Jensen–Shannon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JS divergence</a:t>
                </a:r>
                <a:r>
                  <a:rPr lang="en-US" dirty="0"/>
                  <a:t>, in short) is another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reuses the KL divergence formula and simply averages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Better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</m:oMath>
                </a14:m>
                <a:r>
                  <a:rPr lang="en-US" dirty="0"/>
                  <a:t> is symmetrical!</a:t>
                </a:r>
                <a:br>
                  <a:rPr lang="en-US" dirty="0"/>
                </a:br>
                <a:r>
                  <a:rPr lang="en-US" dirty="0"/>
                  <a:t>(by definition)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  <a:blipFill>
                <a:blip r:embed="rId3"/>
                <a:stretch>
                  <a:fillRect l="-1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016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revisit our graphical model, we can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infer the possible hidden variables (i.e. our latent representation or bottleneck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Later, this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will be used to generate an observation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1" y="1690688"/>
            <a:ext cx="118578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further construct this model into a neural network architecture, where:</a:t>
                </a:r>
              </a:p>
              <a:p>
                <a:r>
                  <a:rPr lang="en-US" dirty="0"/>
                  <a:t>the encoder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decoder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3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i="1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2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>
                <a:solidFill>
                  <a:schemeClr val="accent2"/>
                </a:solidFill>
              </a:rPr>
              <a:t>reconstruction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error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EB7C-442E-46EE-916B-B8CF2451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>
          <a:xfrm>
            <a:off x="199068" y="1427584"/>
            <a:ext cx="11809430" cy="4317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95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036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3CD-EB4B-4391-A835-D259AB5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KL term on latent space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AAC73-493C-43CF-94A2-0C2C4505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248"/>
            <a:ext cx="12192000" cy="4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training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are: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  <a:p>
            <a:r>
              <a:rPr lang="en-US" dirty="0"/>
              <a:t>This is done by adding a simple KL term to our reconstruction loss, which acts as a </a:t>
            </a:r>
            <a:r>
              <a:rPr lang="en-US" b="1" dirty="0"/>
              <a:t>regularization</a:t>
            </a:r>
            <a:r>
              <a:rPr lang="en-US" dirty="0"/>
              <a:t> of some sort.</a:t>
            </a:r>
          </a:p>
          <a:p>
            <a:r>
              <a:rPr lang="en-US" b="1" dirty="0">
                <a:solidFill>
                  <a:srgbClr val="C00000"/>
                </a:solidFill>
              </a:rPr>
              <a:t>This also means that any randomly generated latent vector could technically produce a good-looking output via the decoder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70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D030D-90D6-419D-9166-4F0CC45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37626"/>
            <a:ext cx="1017412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3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1CEE-06E8-4AB6-B14E-38922C9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189426"/>
            <a:ext cx="11720513" cy="42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1E69E-F75F-47CA-8C09-21AFF264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3" y="80532"/>
            <a:ext cx="8055807" cy="6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training of a VAE is out of the scope of this class.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important notions we want to learn are</a:t>
                </a:r>
              </a:p>
              <a:p>
                <a:r>
                  <a:rPr lang="en-US" b="1" dirty="0"/>
                  <a:t>This also forces the VAE to work harder to figure out a good embedding (like </a:t>
                </a:r>
                <a:r>
                  <a:rPr lang="en-US" b="1" dirty="0" err="1"/>
                  <a:t>Skipgram</a:t>
                </a:r>
                <a:r>
                  <a:rPr lang="en-US" b="1" dirty="0"/>
                  <a:t> vs. </a:t>
                </a:r>
                <a:r>
                  <a:rPr lang="en-US" b="1" dirty="0" err="1"/>
                  <a:t>CBoW</a:t>
                </a:r>
                <a:r>
                  <a:rPr lang="en-US" b="1" dirty="0"/>
                  <a:t>), which in turn will be better?</a:t>
                </a:r>
              </a:p>
              <a:p>
                <a:r>
                  <a:rPr lang="en-US" dirty="0"/>
                  <a:t>Another fun thing is that VAEs produce embeddings which could preserve similarity as the word embeddings we have seen on W9!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images VAE, the vectors will for instance allow for this type of </a:t>
                </a:r>
                <a:r>
                  <a:rPr lang="en-US" dirty="0" err="1"/>
                  <a:t>shenaningans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50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54CD-F16D-492C-9D0C-C9D0D7F3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Our intuition: </a:t>
            </a:r>
            <a:r>
              <a:rPr lang="en-US" dirty="0"/>
              <a:t>train an encoder + decoder type of architecture on a meaningless task to learn a good embedding for images.</a:t>
            </a:r>
          </a:p>
          <a:p>
            <a:r>
              <a:rPr lang="en-US" b="1" dirty="0"/>
              <a:t>After training: </a:t>
            </a:r>
            <a:r>
              <a:rPr lang="en-US" dirty="0"/>
              <a:t>throw away the decoder and keep the encoder for good image embeddings and reuse on some other applications.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</a:rPr>
              <a:t>But what if we kept the decoder for a change?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7B9A-4D05-42E4-B273-E7B86DAEC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would then have a generator type of object, which only requires a noise vector sample (any vector really) as input…</a:t>
            </a:r>
          </a:p>
          <a:p>
            <a:r>
              <a:rPr lang="en-US" dirty="0"/>
              <a:t>And generates good looking outputs as a result!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This is the c</a:t>
            </a:r>
            <a:r>
              <a:rPr lang="en-US" b="1" dirty="0"/>
              <a:t>ore idea behind Generative Adversarial Networks!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834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AFCAFB9F-B8DB-287C-D193-F7C09B4A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1252"/>
            <a:ext cx="10681404" cy="48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has an internal (hidden) layer that describes a code used to represent the input, and is called the </a:t>
            </a:r>
            <a:r>
              <a:rPr lang="en-US" b="1" dirty="0"/>
              <a:t>feature representation </a:t>
            </a:r>
            <a:r>
              <a:rPr lang="en-US" dirty="0"/>
              <a:t>or </a:t>
            </a:r>
            <a:r>
              <a:rPr lang="en-US" b="1" dirty="0"/>
              <a:t>latent representation of the input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859B4-69B4-BB05-BA4E-8733D5903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9A57-D9E0-472D-9E58-FCDBBE6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Adversarial</a:t>
                </a:r>
                <a:r>
                  <a:rPr lang="en-US" dirty="0"/>
                  <a:t> </a:t>
                </a:r>
                <a:r>
                  <a:rPr lang="en-US" b="1" dirty="0"/>
                  <a:t>Network</a:t>
                </a:r>
                <a:r>
                  <a:rPr lang="en-US" dirty="0"/>
                  <a:t> (or 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dirty="0"/>
                  <a:t>, in short) is a particular type of architecture, which attempts to learn to reproduce the samples distribution in a given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Train a model G, with noise sample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drawn from normalized Gaussian distributions.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training objective for G, is then to ensure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dirty="0"/>
                  <a:t> matches the one of our original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75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1459462" y="1517392"/>
            <a:ext cx="9273075" cy="5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8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A3A-2072-4C05-A072-951FC96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70E5-4405-4C45-97AC-F2FEC23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" y="1950097"/>
            <a:ext cx="11861984" cy="4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3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dataset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BD1E0-F825-42B4-8CDF-E4B4D0F4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9524" r="39617" b="29251"/>
          <a:stretch/>
        </p:blipFill>
        <p:spPr>
          <a:xfrm>
            <a:off x="718457" y="1464905"/>
            <a:ext cx="10254343" cy="5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3854-5B9B-4B07-A52F-D487A9A0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discriminator, will be designed as stacked </a:t>
            </a:r>
            <a:r>
              <a:rPr lang="en-US" dirty="0" err="1"/>
              <a:t>downsampling</a:t>
            </a:r>
            <a:r>
              <a:rPr lang="en-US" dirty="0"/>
              <a:t> FC layers.</a:t>
            </a:r>
          </a:p>
          <a:p>
            <a:r>
              <a:rPr lang="en-US" dirty="0"/>
              <a:t>Freely decide on the hidden layer sizes.</a:t>
            </a:r>
          </a:p>
          <a:p>
            <a:endParaRPr lang="en-US" dirty="0"/>
          </a:p>
          <a:p>
            <a:r>
              <a:rPr lang="en-US" dirty="0"/>
              <a:t>(Later on, we will replace these layers with Conv2d ones, which are easier to train and much better at working with images!)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6172202" y="2062064"/>
            <a:ext cx="5775649" cy="29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1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788436" y="1399590"/>
            <a:ext cx="10615127" cy="5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5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5B0D-39F7-44BA-90F8-A073409E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generator will mirror the operations of our discriminator.</a:t>
            </a:r>
          </a:p>
          <a:p>
            <a:r>
              <a:rPr lang="en-US" dirty="0"/>
              <a:t>It will therefore consist of </a:t>
            </a:r>
            <a:r>
              <a:rPr lang="en-US" dirty="0" err="1"/>
              <a:t>upsampling</a:t>
            </a:r>
            <a:r>
              <a:rPr lang="en-US" dirty="0"/>
              <a:t> FC layers.</a:t>
            </a:r>
          </a:p>
          <a:p>
            <a:endParaRPr lang="en-US" dirty="0"/>
          </a:p>
          <a:p>
            <a:r>
              <a:rPr lang="en-US" dirty="0"/>
              <a:t>(Later on, we will replace these layers with TransposeConv2d ones, which are easier to train and much better at working with images!)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762"/>
          <a:stretch/>
        </p:blipFill>
        <p:spPr>
          <a:xfrm>
            <a:off x="6288832" y="2174033"/>
            <a:ext cx="580364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560"/>
          <a:stretch/>
        </p:blipFill>
        <p:spPr>
          <a:xfrm>
            <a:off x="838200" y="1418257"/>
            <a:ext cx="10515600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defining hyperparameters and models.</a:t>
            </a:r>
          </a:p>
          <a:p>
            <a:r>
              <a:rPr lang="en-GB" dirty="0"/>
              <a:t>Latent size for noise samples fed to generator arbitrarily fixed.</a:t>
            </a:r>
          </a:p>
          <a:p>
            <a:r>
              <a:rPr lang="en-GB" dirty="0"/>
              <a:t>Adam, with almost default parameters, arbitrarily chosen.</a:t>
            </a:r>
          </a:p>
          <a:p>
            <a:r>
              <a:rPr lang="en-GB" dirty="0"/>
              <a:t>Losses on D and G for training curves later on. </a:t>
            </a:r>
          </a:p>
          <a:p>
            <a:r>
              <a:rPr lang="en-GB" dirty="0"/>
              <a:t>Also, accuracy scores of D on real and fake samples for visualization after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9060-D851-4BCF-930C-C4CBF82AB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35375" r="49376" b="37550"/>
          <a:stretch/>
        </p:blipFill>
        <p:spPr>
          <a:xfrm>
            <a:off x="6466117" y="1142998"/>
            <a:ext cx="5570376" cy="2264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1B397-DF4A-45D2-875A-C52781C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26621" r="49375" b="62585"/>
          <a:stretch/>
        </p:blipFill>
        <p:spPr>
          <a:xfrm>
            <a:off x="6466117" y="3407562"/>
            <a:ext cx="5572283" cy="90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FB3E-FF2F-498D-90CC-707AFACCB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26621" r="44337" b="43129"/>
          <a:stretch/>
        </p:blipFill>
        <p:spPr>
          <a:xfrm>
            <a:off x="5719666" y="4301409"/>
            <a:ext cx="6385528" cy="2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 Make their labels 0.</a:t>
            </a:r>
          </a:p>
          <a:p>
            <a:r>
              <a:rPr lang="en-US" dirty="0"/>
              <a:t>Draw N (mini-batch size) samples from the dataset X, which will be fed to discriminator later on. Make their labels 1.</a:t>
            </a:r>
          </a:p>
          <a:p>
            <a:r>
              <a:rPr lang="en-US" dirty="0"/>
              <a:t>Flatten images (FC layers!)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2825620" y="4749282"/>
            <a:ext cx="6540759" cy="21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0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129073" y="2264714"/>
            <a:ext cx="11933853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2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discriminator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D, check if it is able to classify these samples correctly as real (1).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and the accuracy of D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discriminator D, check if it is able to classify these samples correctly as fake (0).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and the accuracy of D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D on the computed combined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3A3A-DEC5-4D1D-96AA-BFD6BB2A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34886" r="36020" b="7619"/>
          <a:stretch/>
        </p:blipFill>
        <p:spPr>
          <a:xfrm>
            <a:off x="1717577" y="1147864"/>
            <a:ext cx="8756846" cy="56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is constituted of two main parts:</a:t>
            </a:r>
          </a:p>
          <a:p>
            <a:r>
              <a:rPr lang="en-US" dirty="0"/>
              <a:t>an </a:t>
            </a:r>
            <a:r>
              <a:rPr lang="en-US" b="1" dirty="0"/>
              <a:t>encoder</a:t>
            </a:r>
            <a:r>
              <a:rPr lang="en-US" dirty="0"/>
              <a:t> that maps the input into the code,</a:t>
            </a:r>
          </a:p>
          <a:p>
            <a:r>
              <a:rPr lang="en-US" dirty="0"/>
              <a:t>and a </a:t>
            </a:r>
            <a:r>
              <a:rPr lang="en-US" b="1" dirty="0"/>
              <a:t>decoder</a:t>
            </a:r>
            <a:r>
              <a:rPr lang="en-US" dirty="0"/>
              <a:t> that maps the code to a reconstruction of the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666C6-175A-4C92-B843-D22B8297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discriminator D, check if it is misclassifying these samples as real (1) instead of fake.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9FDC6-B79A-433C-B0ED-96EE8E45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t="41087" r="39923" b="16463"/>
          <a:stretch/>
        </p:blipFill>
        <p:spPr>
          <a:xfrm>
            <a:off x="699796" y="1222310"/>
            <a:ext cx="10792408" cy="55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interleaved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training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GB" dirty="0"/>
              <a:t>In general, we like to train a discriminator, while the generator is fixed, and vice-versa. We then alternate a few rounds of training on the discriminator/generator.</a:t>
            </a:r>
          </a:p>
          <a:p>
            <a:pPr marL="0" indent="0">
              <a:buNone/>
            </a:pPr>
            <a:r>
              <a:rPr lang="en-GB" dirty="0"/>
              <a:t>This prevents the discriminator from getting used to what the generator is producing and in turn, forces the generator to generate better samples, with higher chance of fooling the discriminator.</a:t>
            </a:r>
          </a:p>
          <a:p>
            <a:pPr marL="0" indent="0">
              <a:buNone/>
            </a:pPr>
            <a:r>
              <a:rPr lang="en-GB" dirty="0"/>
              <a:t>This is called an </a:t>
            </a:r>
            <a:r>
              <a:rPr lang="en-GB" b="1" dirty="0">
                <a:solidFill>
                  <a:srgbClr val="00B050"/>
                </a:solidFill>
              </a:rPr>
              <a:t>interleaved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training</a:t>
            </a:r>
            <a:r>
              <a:rPr lang="en-GB" dirty="0"/>
              <a:t>, and is very common in GANs, or </a:t>
            </a:r>
            <a:r>
              <a:rPr lang="en-GB" b="1" dirty="0"/>
              <a:t>game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with multiple players trying to figure out their best strategies.</a:t>
            </a:r>
          </a:p>
          <a:p>
            <a:pPr marL="0" indent="0">
              <a:buNone/>
            </a:pPr>
            <a:r>
              <a:rPr lang="en-GB" b="1" dirty="0"/>
              <a:t>However, this does not ensure that the GAN training will converge!</a:t>
            </a:r>
          </a:p>
        </p:txBody>
      </p:sp>
    </p:spTree>
    <p:extLst>
      <p:ext uri="{BB962C8B-B14F-4D97-AF65-F5344CB8AC3E}">
        <p14:creationId xmlns:p14="http://schemas.microsoft.com/office/powerpoint/2010/main" val="1186884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and accuracy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4F09E-614C-4014-A3D1-35B8BED7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43946" r="10306" b="19184"/>
          <a:stretch/>
        </p:blipFill>
        <p:spPr>
          <a:xfrm>
            <a:off x="85840" y="3236635"/>
            <a:ext cx="11822259" cy="3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26380" cy="5032375"/>
          </a:xfrm>
        </p:spPr>
        <p:txBody>
          <a:bodyPr/>
          <a:lstStyle/>
          <a:p>
            <a:r>
              <a:rPr lang="en-US" dirty="0"/>
              <a:t>After training, we can visualize the accuracies as well.</a:t>
            </a:r>
          </a:p>
          <a:p>
            <a:r>
              <a:rPr lang="en-US" dirty="0"/>
              <a:t>Convergence seems to be happening on the accuracies too.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en-US" b="1" dirty="0"/>
          </a:p>
          <a:p>
            <a:r>
              <a:rPr lang="en-US" dirty="0"/>
              <a:t>(On a side note, when is the last time we saw this “</a:t>
            </a:r>
            <a:r>
              <a:rPr lang="en-US" b="1" dirty="0">
                <a:solidFill>
                  <a:srgbClr val="7030A0"/>
                </a:solidFill>
              </a:rPr>
              <a:t>plausible</a:t>
            </a:r>
            <a:r>
              <a:rPr lang="en-US" dirty="0"/>
              <a:t>” keyword BTW? How about the “</a:t>
            </a:r>
            <a:r>
              <a:rPr lang="en-US" b="1" dirty="0">
                <a:solidFill>
                  <a:srgbClr val="7030A0"/>
                </a:solidFill>
              </a:rPr>
              <a:t>adversarial</a:t>
            </a:r>
            <a:r>
              <a:rPr lang="en-US" dirty="0"/>
              <a:t>” one?</a:t>
            </a:r>
            <a:br>
              <a:rPr lang="en-US" dirty="0"/>
            </a:br>
            <a:r>
              <a:rPr lang="en-US" dirty="0"/>
              <a:t>Could that mean GANs could be used as attack functions?)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Overall, plausible images!</a:t>
            </a:r>
          </a:p>
          <a:p>
            <a:r>
              <a:rPr lang="en-US" b="1" dirty="0"/>
              <a:t>Extra implementation: </a:t>
            </a:r>
            <a:r>
              <a:rPr lang="en-US" dirty="0"/>
              <a:t>could we remove noise, by using TransposeConv2d instead of FC layers in the generator?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/>
              <a:t>Autoencoders </a:t>
            </a:r>
            <a:r>
              <a:rPr lang="en-US" dirty="0"/>
              <a:t>are usually restricted in their </a:t>
            </a:r>
            <a:r>
              <a:rPr lang="en-US" b="1" dirty="0"/>
              <a:t>latent representation dimensionality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forces them to reconstruct the input approximately, </a:t>
            </a:r>
            <a:r>
              <a:rPr lang="en-US" b="1" dirty="0"/>
              <a:t>preserving only the most relevant aspects of the data in the copy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6AB8-8E4C-BF44-026A-5F5C0FD9E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1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Reference paper on VAEs.</a:t>
            </a:r>
            <a:br>
              <a:rPr lang="en-US" dirty="0"/>
            </a:b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et al., “An Introduction to Variational Autoencoders</a:t>
            </a:r>
            <a:r>
              <a:rPr lang="en-GB" dirty="0"/>
              <a:t>”, 2013.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https://arxiv.org/abs/1906.02691</a:t>
            </a:r>
            <a:endParaRPr lang="en-GB" dirty="0"/>
          </a:p>
          <a:p>
            <a:r>
              <a:rPr lang="en-US" dirty="0"/>
              <a:t>Reference paper on vanilla GANs.</a:t>
            </a:r>
            <a:br>
              <a:rPr lang="en-US" dirty="0"/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https://arxiv.org/abs/1406.2661</a:t>
            </a:r>
            <a:endParaRPr lang="en-US" dirty="0"/>
          </a:p>
          <a:p>
            <a:r>
              <a:rPr lang="en-US" dirty="0"/>
              <a:t>Make music with VAEs!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https://www.youtube.com/watch?v=G5JT16flZwM&amp;list=PLBUMAYA6kvGU8Cgqh709o5SUvo-zHGTxr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/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05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This part is a Gaussian distribution (easy)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444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50"/>
                    </a:solidFill>
                  </a:rPr>
                  <a:t>This part is a our decoder effect (easy)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41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accent2"/>
                    </a:solidFill>
                  </a:rPr>
                  <a:t>Summing it over all the possible z representations? Hard to compute (requires understanding of encoder).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6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Oh, no, this is mathematically </a:t>
                </a:r>
                <a:r>
                  <a:rPr lang="en-GB" b="1" dirty="0" err="1"/>
                  <a:t>untractable</a:t>
                </a:r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64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Workaround: </a:t>
                </a: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by another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which will be defined such that it has a tractable distribution.</a:t>
                </a:r>
              </a:p>
              <a:p>
                <a:r>
                  <a:rPr lang="en-US" dirty="0"/>
                  <a:t>If we can define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such that it is very similar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 use it to perform approximate inference of the intractable distribution.</a:t>
                </a:r>
              </a:p>
              <a:p>
                <a:r>
                  <a:rPr lang="en-US" dirty="0"/>
                  <a:t>We later simply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by using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instead.</a:t>
                </a:r>
              </a:p>
              <a:p>
                <a:r>
                  <a:rPr lang="en-US" dirty="0"/>
                  <a:t>The only thing we need, then, is </a:t>
                </a:r>
                <a:r>
                  <a:rPr lang="en-US" b="1" dirty="0"/>
                  <a:t>a way to measure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good approximate measure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general, we will even choose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independently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2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09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is equivalent to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0AC9-925F-442D-AA8E-0105E73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B40D-1A6B-47B6-8CFB-2328012A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Autoencoders consists of 4 main parts: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: This is the method that measures measure how well the decoder is performing and how close the output is to the original input.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case of images, we can typically use an MSE on all pixels, or variations of it.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D8E6F-808E-4F25-9C70-17E783C9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27327" r="14575" b="35051"/>
          <a:stretch/>
        </p:blipFill>
        <p:spPr>
          <a:xfrm>
            <a:off x="6394624" y="432593"/>
            <a:ext cx="5763265" cy="27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/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/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Example: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on the right, output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on the left.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blipFill>
                <a:blip r:embed="rId4"/>
                <a:stretch>
                  <a:fillRect t="-64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3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Bayes’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By definition,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,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6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80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Splitting it with Bayes’ formula again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59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Final twist: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are identical (can you see why?)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term represents the reconstruction log-likelihood, or in other word, a good reconstruction of the images!</a:t>
                </a:r>
              </a:p>
              <a:p>
                <a:r>
                  <a:rPr lang="en-US" dirty="0"/>
                  <a:t>And the second term ensures that our learned distribution q is similar to the true prior distribution p!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(Need to take it slow? Full proof of previous calculation here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https://www.youtube.com/watch?v=uaaqyVS9-rM&amp;t=1182s</a:t>
                </a:r>
                <a:r>
                  <a:rPr lang="en-US" dirty="0">
                    <a:solidFill>
                      <a:schemeClr val="accent3"/>
                    </a:solidFill>
                  </a:rPr>
                  <a:t>) </a:t>
                </a:r>
                <a:endParaRPr lang="en-GB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4155</TotalTime>
  <Words>4735</Words>
  <Application>Microsoft Office PowerPoint</Application>
  <PresentationFormat>Widescreen</PresentationFormat>
  <Paragraphs>469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Office Theme</vt:lpstr>
      <vt:lpstr>50.039 Theory and Practice of Deep Learning W10-S2 Generative Models in Deep Learning</vt:lpstr>
      <vt:lpstr>About this week (Week 10)</vt:lpstr>
      <vt:lpstr>About this week (Week 10)</vt:lpstr>
      <vt:lpstr>Outline</vt:lpstr>
      <vt:lpstr>AutoEncoders: a definition</vt:lpstr>
      <vt:lpstr>AutoEncoders: a definition</vt:lpstr>
      <vt:lpstr>AutoEncoders: a definition</vt:lpstr>
      <vt:lpstr>AutoEncoders: a definition</vt:lpstr>
      <vt:lpstr>AutoEncoders structure</vt:lpstr>
      <vt:lpstr>Deconvolution operation</vt:lpstr>
      <vt:lpstr>Deconvolution operation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PowerPoint Presentation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The Kullback–Leibler Divergence</vt:lpstr>
      <vt:lpstr>The Jensen-Shannon Divergence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Implementation of a VAE</vt:lpstr>
      <vt:lpstr>Effect of KL term on latent space</vt:lpstr>
      <vt:lpstr>Implementation of a VAE</vt:lpstr>
      <vt:lpstr>PowerPoint Presentation</vt:lpstr>
      <vt:lpstr>PowerPoint Presentation</vt:lpstr>
      <vt:lpstr>PowerPoint Presentation</vt:lpstr>
      <vt:lpstr>Implementation of a VAE</vt:lpstr>
      <vt:lpstr>From VAE to GANs</vt:lpstr>
      <vt:lpstr>From VAE to GANs</vt:lpstr>
      <vt:lpstr>GAN definition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implementation: dataset</vt:lpstr>
      <vt:lpstr>GAN implementation: discriminator</vt:lpstr>
      <vt:lpstr>GAN implementation: discriminator</vt:lpstr>
      <vt:lpstr>GAN implementation: generator</vt:lpstr>
      <vt:lpstr>GAN implementation: generator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Conclusion</vt:lpstr>
      <vt:lpstr>Learn more about these topics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213</cp:revision>
  <dcterms:created xsi:type="dcterms:W3CDTF">2021-03-10T09:35:15Z</dcterms:created>
  <dcterms:modified xsi:type="dcterms:W3CDTF">2023-03-28T02:06:06Z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2022-10-31T05:46:06Z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e50dd50c-64b1-435b-9ca5-e853a0d05925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